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workdir/artifacts/imagine_images/M7mv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C1A1A">
              <a:alpha val="55000"/>
            </a:srgbClr>
          </a:solidFill>
          <a:ln w="12700">
            <a:solidFill>
              <a:srgbClr val="0C1A1A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3291840"/>
            <a:ext cx="9144000" cy="185166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600" kern="0" dirty="0">
                <a:solidFill>
                  <a:srgbClr val="A7F3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FOR LAUNCH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18288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Careers at New Mexico Steel Pipe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914400" y="25146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E7E5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the pipes that will carry New Mexico's water —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E7E5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careers that go with them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1275588" y="3383280"/>
            <a:ext cx="1965960" cy="329184"/>
          </a:xfrm>
          <a:prstGeom prst="roundRect">
            <a:avLst>
              <a:gd name="adj" fmla="val 50000"/>
            </a:avLst>
          </a:prstGeom>
          <a:solidFill>
            <a:srgbClr val="0F766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75588" y="3383280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Juniors &amp; Seniors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406140" y="3383280"/>
            <a:ext cx="2240280" cy="329184"/>
          </a:xfrm>
          <a:prstGeom prst="roundRect">
            <a:avLst>
              <a:gd name="adj" fmla="val 50000"/>
            </a:avLst>
          </a:prstGeom>
          <a:solidFill>
            <a:srgbClr val="B4530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406140" y="3383280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Edgewood, New Mexico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811012" y="3383280"/>
            <a:ext cx="2057400" cy="329184"/>
          </a:xfrm>
          <a:prstGeom prst="roundRect">
            <a:avLst>
              <a:gd name="adj" fmla="val 50000"/>
            </a:avLst>
          </a:prstGeom>
          <a:solidFill>
            <a:srgbClr val="44403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11012" y="3383280"/>
            <a:ext cx="2057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~215 permanent jobs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6D3D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Juniors &amp; Seniors Career Presentation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109728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WE ARE BECOMING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20040" y="292608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Culture, Safety &amp; Community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731520"/>
            <a:ext cx="8595360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2700">
            <a:solidFill>
              <a:srgbClr val="A7F3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822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"Safe. Skilled. Local. Building water infrastructure New Mexico can count on."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118872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That's the standard for every shift — from helper to supervisor.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691640"/>
            <a:ext cx="27889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8912" y="18745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 first — always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38912" y="224028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 processes, PPE, stop-work authority. No job is worth a shortcut.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00400" y="1691640"/>
            <a:ext cx="27889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64992" y="18745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training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364992" y="224028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 on the job — equipment, welding, QA, maintenance, leadership.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126480" y="1691640"/>
            <a:ext cx="27889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91072" y="18745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Respect &amp; teamwork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91072" y="224028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up ready, help your crew, communicate clearly.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74320" y="3108960"/>
            <a:ext cx="27889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2918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community first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38912" y="365760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Edgewood &amp; ABQ-east. Wages and careers stay within ~20 miles.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200400" y="3108960"/>
            <a:ext cx="27889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64992" y="32918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Meaningful work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64992" y="365760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 that carries water for NM families, farms, and cities.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126480" y="3108960"/>
            <a:ext cx="278892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291072" y="329184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Modern, responsible plant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291072" y="365760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facility, efficient processes, long-term manufacturing base.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109728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LEAVE READY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20040" y="292608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20040" y="640080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moves. Do these and you'll be ahead when New Mexico Steel Pipe starts hiring for real.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" y="1051560"/>
            <a:ext cx="4251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23444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2344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154680" y="1252728"/>
            <a:ext cx="1188720" cy="292608"/>
          </a:xfrm>
          <a:prstGeom prst="roundRect">
            <a:avLst>
              <a:gd name="adj" fmla="val 37500"/>
            </a:avLst>
          </a:prstGeom>
          <a:solidFill>
            <a:srgbClr val="D1FAE5"/>
          </a:solidFill>
          <a:ln w="12700">
            <a:solidFill>
              <a:srgbClr val="6EE7B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54680" y="125272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005840" y="12801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the flyer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182880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Detailed handout with roles, timeline, and prep tips. Keep it. Share it with family.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09160" y="1051560"/>
            <a:ext cx="4251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892040" y="123444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12344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589520" y="1252728"/>
            <a:ext cx="1188720" cy="292608"/>
          </a:xfrm>
          <a:prstGeom prst="roundRect">
            <a:avLst>
              <a:gd name="adj" fmla="val 37500"/>
            </a:avLst>
          </a:prstGeom>
          <a:solidFill>
            <a:srgbClr val="D1FAE5"/>
          </a:solidFill>
          <a:ln w="12700">
            <a:solidFill>
              <a:srgbClr val="6EE7B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89520" y="125272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WEEK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440680" y="12801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 to your counselor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92040" y="182880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 Career and Technical Education (CTE), dual-credit, and cert options to the career family you want.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74320" y="2606040"/>
            <a:ext cx="4251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278892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27889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154680" y="2807208"/>
            <a:ext cx="1188720" cy="292608"/>
          </a:xfrm>
          <a:prstGeom prst="roundRect">
            <a:avLst>
              <a:gd name="adj" fmla="val 37500"/>
            </a:avLst>
          </a:prstGeom>
          <a:solidFill>
            <a:srgbClr val="D1FAE5"/>
          </a:solidFill>
          <a:ln w="12700">
            <a:solidFill>
              <a:srgbClr val="6EE7B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154680" y="280720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SEMESTER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005840" y="283464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your skill plan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57200" y="338328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must-have, one trade skill, one cert. Start this semester — don't wait for a posting.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709160" y="2606040"/>
            <a:ext cx="4251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892040" y="2788920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92040" y="27889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589520" y="2807208"/>
            <a:ext cx="1188720" cy="292608"/>
          </a:xfrm>
          <a:prstGeom prst="roundRect">
            <a:avLst>
              <a:gd name="adj" fmla="val 37500"/>
            </a:avLst>
          </a:prstGeom>
          <a:solidFill>
            <a:srgbClr val="D1FAE5"/>
          </a:solidFill>
          <a:ln w="12700">
            <a:solidFill>
              <a:srgbClr val="6EE7B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589520" y="280720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ONGOING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440680" y="283464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 announcements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4892040" y="3383280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Tours, info nights, and the hiring wave after the plant is built. Stay local and ready.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274320" y="425196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7200" y="4251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few hires for ~18 months while we build — then 200+ roles in a 6–9 month wave.  Prep now · apply later.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workdir/artifacts/imagine_images/M7mv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58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CFDF5">
              <a:alpha val="45000"/>
            </a:srgbClr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4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FLOOR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10058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914400" y="1600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Anything about the plant, careers, technology, pay, or how to get ready — ask us.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are no bad questions.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754380" y="2331720"/>
            <a:ext cx="1965960" cy="384048"/>
          </a:xfrm>
          <a:prstGeom prst="roundRect">
            <a:avLst>
              <a:gd name="adj" fmla="val 47619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4380" y="2331720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plant &amp; process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2903220" y="2331720"/>
            <a:ext cx="1417320" cy="384048"/>
          </a:xfrm>
          <a:prstGeom prst="roundRect">
            <a:avLst>
              <a:gd name="adj" fmla="val 47619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903220" y="233172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 &amp; pay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503420" y="2331720"/>
            <a:ext cx="2011680" cy="384048"/>
          </a:xfrm>
          <a:prstGeom prst="roundRect">
            <a:avLst>
              <a:gd name="adj" fmla="val 47619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503420" y="23317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&amp; skills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697980" y="2331720"/>
            <a:ext cx="1691640" cy="384048"/>
          </a:xfrm>
          <a:prstGeom prst="roundRect">
            <a:avLst>
              <a:gd name="adj" fmla="val 47619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97980" y="233172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prepare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2286000" y="2971800"/>
            <a:ext cx="45720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468880" y="310896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TODAY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2468880" y="342900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Take the flyer · talk to your counselor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Start your skill plan this semester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Watch for tours and hiring announcements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57200" y="44348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457200" y="470916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~215 permanent careers  ·  Water Infrastructure for New Mexico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8288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MATTERS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438912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Mexico's Water Opportunity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365760" y="8686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Statewide water transmission needs + local manufacturing = lasting careers near home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280160"/>
            <a:ext cx="411480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41732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PROJECTS NEED PIPE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02920" y="1783080"/>
            <a:ext cx="109728" cy="457200"/>
          </a:xfrm>
          <a:prstGeom prst="roundRect">
            <a:avLst>
              <a:gd name="adj" fmla="val 33333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178308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Mexico Strategic Water Supply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202082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Major in-state transmission corridors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02920" y="2423160"/>
            <a:ext cx="109728" cy="457200"/>
          </a:xfrm>
          <a:prstGeom prst="roundRect">
            <a:avLst>
              <a:gd name="adj" fmla="val 33333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42316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Ute Lake / Eastern NM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31520" y="266090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supply &amp; transmission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02920" y="3063240"/>
            <a:ext cx="109728" cy="457200"/>
          </a:xfrm>
          <a:prstGeom prst="roundRect">
            <a:avLst>
              <a:gd name="adj" fmla="val 33333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306324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Salt Basin / southern NM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31520" y="33009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Long-term resource development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2920" y="3703320"/>
            <a:ext cx="109728" cy="457200"/>
          </a:xfrm>
          <a:prstGeom prst="roundRect">
            <a:avLst>
              <a:gd name="adj" fmla="val 33333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370332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Nutt-Hockett &amp; local systems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31520" y="394106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and agricultural supply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17720" y="1280160"/>
            <a:ext cx="41605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00600" y="1417320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CAREERS THAT STAY LOCAL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00600" y="1737360"/>
            <a:ext cx="3794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~215 permanent jobs at full production — Production, trades, QA, Maint &amp; Leadership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800600" y="2377440"/>
            <a:ext cx="3794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Wages, suppliers, and careers stay in the Edgewood / Albuquerque-east corridor.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17720" y="2971800"/>
            <a:ext cx="41605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00600" y="3108960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A FACTORY HERE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00600" y="3429000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Edgewood sits between major in-state corridors and regional demand — close enough to serve NM projects without long haul freight.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6459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EDGEWOOD CAMPUS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3840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Plant We Are Building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320040" y="914400"/>
            <a:ext cx="27432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09728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0972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15544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20"–84" Diameter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19659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Large-diameter water transmission pipe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00400" y="914400"/>
            <a:ext cx="27432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37560" y="109728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37560" y="10972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337560" y="15544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Spiral-Weld Steel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337560" y="19659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Precision formed from coil &amp; plate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080760" y="914400"/>
            <a:ext cx="27432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0" y="109728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0" y="10972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217920" y="15544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Mortar Lined · PU Coated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217920" y="19659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Cement-mortar interior, polyurethane exterior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20040" y="2743200"/>
            <a:ext cx="27432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292608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29260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33832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QA / QC Inspection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7200" y="37947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Dimensional, NDT, and pressure tested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200400" y="2743200"/>
            <a:ext cx="27432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337560" y="292608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337560" y="29260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3337560" y="33832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Lengths up to 52 ft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337560" y="37947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joints — fewer field welds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080760" y="2743200"/>
            <a:ext cx="274320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217920" y="292608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17920" y="29260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217920" y="33832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High-Tech New Facility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217920" y="37947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Modern, automated Edgewood plant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371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PIPE IS MADE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34747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 the Plant — Technology Walk-Through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868680"/>
            <a:ext cx="2057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051560"/>
            <a:ext cx="365760" cy="3657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51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11480" y="15544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Coil &amp; Plate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11480" y="20116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Steel coil staged for forming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468880" y="868680"/>
            <a:ext cx="2057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606040" y="1051560"/>
            <a:ext cx="365760" cy="3657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606040" y="1051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606040" y="15544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 &amp; Spiral Weld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606040" y="20116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spiral seam welding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63440" y="868680"/>
            <a:ext cx="2057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800600" y="1051560"/>
            <a:ext cx="365760" cy="3657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00600" y="1051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800600" y="15544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/ Bevel Ends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800600" y="20116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Bell, spigot &amp; end prep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858000" y="868680"/>
            <a:ext cx="2057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995160" y="1051560"/>
            <a:ext cx="365760" cy="3657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95160" y="1051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995160" y="15544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Hydrotest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995160" y="201168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Full-length pressure test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74320" y="2743200"/>
            <a:ext cx="2057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11480" y="2926080"/>
            <a:ext cx="365760" cy="3657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29260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11480" y="34290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Mortar Lining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11480" y="38862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Cement-mortar interior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2468880" y="2743200"/>
            <a:ext cx="2057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606040" y="2926080"/>
            <a:ext cx="365760" cy="3657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606040" y="29260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2606040" y="34290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Blast + PU Coat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2606040" y="38862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Exterior protection system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663440" y="2743200"/>
            <a:ext cx="2057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800600" y="2926080"/>
            <a:ext cx="365760" cy="3657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00600" y="29260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4800600" y="34290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QA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4800600" y="38862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NDT, dims, documentation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6858000" y="2743200"/>
            <a:ext cx="20574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995160" y="2926080"/>
            <a:ext cx="365760" cy="36576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995160" y="29260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6995160" y="34290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Load &amp; Ship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6995160" y="38862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Flatbed delivery to site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371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READY WHEN IT COUNTS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3474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Hiring Ramp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3152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Few hires for ~18 months while we build — then 200+ roles in a 6–9 month wave to ~215 permanent jobs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2788920" cy="34290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1188720"/>
            <a:ext cx="2788920" cy="73152"/>
          </a:xfrm>
          <a:prstGeom prst="rect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13716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 · Build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11480" y="1737360"/>
            <a:ext cx="1463040" cy="274320"/>
          </a:xfrm>
          <a:prstGeom prst="roundRect">
            <a:avLst>
              <a:gd name="adj" fmla="val 26667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17373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~18 months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11480" y="219456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Engineering, permits, groundbreaking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11480" y="260604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Construction of the Edgewood plant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11480" y="301752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Small core staff &amp; early leadership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11480" y="342900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Equipment install &amp; commissioning prep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11480" y="384048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Your window to train and get ready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200400" y="1188720"/>
            <a:ext cx="2788920" cy="34290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00400" y="1188720"/>
            <a:ext cx="2788920" cy="73152"/>
          </a:xfrm>
          <a:prstGeom prst="rect">
            <a:avLst/>
          </a:prstGeom>
          <a:solidFill>
            <a:srgbClr val="B4530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37560" y="13716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 · Ramp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337560" y="1737360"/>
            <a:ext cx="1463040" cy="274320"/>
          </a:xfrm>
          <a:prstGeom prst="roundRect">
            <a:avLst>
              <a:gd name="adj" fmla="val 26667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37560" y="17373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6–9 months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337560" y="219456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Single-shift into double-shift production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337560" y="260604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200+ openings across all families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337560" y="301752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Helpers, operators, techs, QA, logistics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337560" y="342900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Supervisors and specialists hired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337560" y="384048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Applications matter most in this window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126480" y="1188720"/>
            <a:ext cx="2788920" cy="3429000"/>
          </a:xfrm>
          <a:prstGeom prst="roundRect">
            <a:avLst>
              <a:gd name="adj" fmla="val 2623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126480" y="1188720"/>
            <a:ext cx="2788920" cy="73152"/>
          </a:xfrm>
          <a:prstGeom prst="rect">
            <a:avLst/>
          </a:prstGeom>
          <a:solidFill>
            <a:srgbClr val="04785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63640" y="13716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 · Steady State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6263640" y="1737360"/>
            <a:ext cx="1463040" cy="274320"/>
          </a:xfrm>
          <a:prstGeom prst="roundRect">
            <a:avLst>
              <a:gd name="adj" fmla="val 26667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263640" y="173736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production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263640" y="219456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~215 permanent careers on site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263640" y="260604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Ongoing training and advancement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263640" y="301752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Replacement and growth hiring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263640" y="342900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Long-term local manufacturing base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6263640" y="3840480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Careers that stay in the community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37160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 CAN START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65760" y="3474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Career Families &amp; Entry Points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274320" y="868680"/>
            <a:ext cx="278892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105156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Production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38912" y="141732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Helpers · operators · welders · liner/coat crews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8912" y="2057400"/>
            <a:ext cx="2468880" cy="365760"/>
          </a:xfrm>
          <a:prstGeom prst="roundRect">
            <a:avLst>
              <a:gd name="adj" fmla="val 15000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8912" y="2057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→ Grow:  Helper → Operator → Lead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0" y="868680"/>
            <a:ext cx="278892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64992" y="105156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Maintenance &amp; Tech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364992" y="141732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Mechanical · electrical · hydraulic · PLC/drives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364992" y="2057400"/>
            <a:ext cx="2468880" cy="365760"/>
          </a:xfrm>
          <a:prstGeom prst="roundRect">
            <a:avLst>
              <a:gd name="adj" fmla="val 15000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64992" y="2057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→ Grow:  Helper → Tech → Multi-skill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126480" y="868680"/>
            <a:ext cx="278892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91072" y="105156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&amp; Safety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291072" y="141732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QA/QC · NDT · dimensional · HSE roles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91072" y="2057400"/>
            <a:ext cx="2468880" cy="365760"/>
          </a:xfrm>
          <a:prstGeom prst="roundRect">
            <a:avLst>
              <a:gd name="adj" fmla="val 15000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291072" y="2057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→ Grow:  Clerk → Inspector → Lead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274320" y="2743200"/>
            <a:ext cx="278892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38912" y="29260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Logistics &amp; Support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38912" y="329184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Yard · forklift · rail crane · material handling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38912" y="3931920"/>
            <a:ext cx="2468880" cy="365760"/>
          </a:xfrm>
          <a:prstGeom prst="roundRect">
            <a:avLst>
              <a:gd name="adj" fmla="val 15000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38912" y="393192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→ Grow:  Yard → Equipment → Lead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200400" y="2743200"/>
            <a:ext cx="278892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364992" y="29260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Supervisory Track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364992" y="329184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Crew leaders · shift / area supervisors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3364992" y="3931920"/>
            <a:ext cx="2468880" cy="365760"/>
          </a:xfrm>
          <a:prstGeom prst="roundRect">
            <a:avLst>
              <a:gd name="adj" fmla="val 15000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364992" y="393192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→ Grow:  Lead → Supervisor → Manager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126480" y="2743200"/>
            <a:ext cx="278892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91072" y="29260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291072" y="329184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 · purchasing · finance · HR · IT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291072" y="3931920"/>
            <a:ext cx="2468880" cy="365760"/>
          </a:xfrm>
          <a:prstGeom prst="roundRect">
            <a:avLst>
              <a:gd name="adj" fmla="val 15000"/>
            </a:avLst>
          </a:prstGeom>
          <a:solidFill>
            <a:srgbClr val="ECFDF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291072" y="393192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→ Grow:  Coord → Specialist → Manager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109728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 THAT COMPETES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20040" y="2926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Realistic Compensation &amp; Benefits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20040" y="621792"/>
            <a:ext cx="8503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annual opportunity at full production (base + typical OT). Hourly shown is base.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5212080" cy="3703320"/>
          </a:xfrm>
          <a:prstGeom prst="roundRect">
            <a:avLst>
              <a:gd name="adj" fmla="val 1975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51560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OPPORTUNITY BANDS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137160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Entry · helpers &amp; trainees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57600" y="137160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$65K – $75K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1627632"/>
            <a:ext cx="4754880" cy="146304"/>
          </a:xfrm>
          <a:prstGeom prst="roundRect">
            <a:avLst>
              <a:gd name="adj" fmla="val 50000"/>
            </a:avLst>
          </a:prstGeom>
          <a:solidFill>
            <a:srgbClr val="E7E5E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1627632"/>
            <a:ext cx="1997050" cy="146304"/>
          </a:xfrm>
          <a:prstGeom prst="roundRect">
            <a:avLst>
              <a:gd name="adj" fmla="val 50000"/>
            </a:avLst>
          </a:prstGeom>
          <a:solidFill>
            <a:srgbClr val="6EE7B7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181051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Helper $20–24/hr  ·  Utility $22–26/hr  ·  QA clerk $21–25/hr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57200" y="214884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Skilled operators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657600" y="214884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$80K – $100K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57200" y="2404872"/>
            <a:ext cx="4754880" cy="146304"/>
          </a:xfrm>
          <a:prstGeom prst="roundRect">
            <a:avLst>
              <a:gd name="adj" fmla="val 50000"/>
            </a:avLst>
          </a:prstGeom>
          <a:solidFill>
            <a:srgbClr val="E7E5E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7200" y="2404872"/>
            <a:ext cx="2757830" cy="146304"/>
          </a:xfrm>
          <a:prstGeom prst="roundRect">
            <a:avLst>
              <a:gd name="adj" fmla="val 50000"/>
            </a:avLst>
          </a:prstGeom>
          <a:solidFill>
            <a:srgbClr val="34D39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258775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 ops $28–34/hr  ·  Weld repair $30–36/hr  ·  Hydro/coat $29–35/hr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57200" y="2926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Advanced tech &amp; leads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657600" y="292608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$95K – $140K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182112"/>
            <a:ext cx="4754880" cy="146304"/>
          </a:xfrm>
          <a:prstGeom prst="roundRect">
            <a:avLst>
              <a:gd name="adj" fmla="val 50000"/>
            </a:avLst>
          </a:prstGeom>
          <a:solidFill>
            <a:srgbClr val="E7E5E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3182112"/>
            <a:ext cx="3708806" cy="146304"/>
          </a:xfrm>
          <a:prstGeom prst="roundRect">
            <a:avLst>
              <a:gd name="adj" fmla="val 50000"/>
            </a:avLst>
          </a:prstGeom>
          <a:solidFill>
            <a:srgbClr val="05966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336499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Electrician $36–48/hr  ·  PLC $38–52/hr  ·  NDT/crane lead $35–50/hr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70332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Supervisors &amp; pros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657600" y="3703320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$140K+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57200" y="3959352"/>
            <a:ext cx="4754880" cy="146304"/>
          </a:xfrm>
          <a:prstGeom prst="roundRect">
            <a:avLst>
              <a:gd name="adj" fmla="val 50000"/>
            </a:avLst>
          </a:prstGeom>
          <a:solidFill>
            <a:srgbClr val="E7E5E4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7200" y="3959352"/>
            <a:ext cx="4754880" cy="146304"/>
          </a:xfrm>
          <a:prstGeom prst="roundRect">
            <a:avLst>
              <a:gd name="adj" fmla="val 50000"/>
            </a:avLst>
          </a:prstGeom>
          <a:solidFill>
            <a:srgbClr val="064E3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" y="414223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supervisor  ·  Managers &amp; engineering (market + STIP)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623560" y="960120"/>
            <a:ext cx="3200400" cy="370332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760720" y="105156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WE'RE BUILDING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806440" y="1371600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Safety-first culture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806440" y="1536192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PPE, training, go-home-whole design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5806440" y="1755648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 &amp; wellness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806440" y="1920240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Medical, dental, vision, life + FSA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806440" y="2139696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Retirement growth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806440" y="2304288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401(k) + profit-sharing (eligibility)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5806440" y="2523744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Overtime opportunity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806440" y="2688336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pay; OT under NM law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5806440" y="2907792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&amp; growth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5806440" y="3072384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Welding, equipment, PLC, NDT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5806440" y="3291840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Vacation &amp; holidays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5806440" y="3456432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5→20 days by tenure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806440" y="3675888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Bonus incentives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5806440" y="3840480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STIP / LTIP for key positions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5806440" y="4059936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culture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5806440" y="4224528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owned &amp; operated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109728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THESE NOW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20040" y="292608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 That Give You an Edge Right Now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731520"/>
            <a:ext cx="27889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86868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4048" y="86868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8229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 + reliability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1051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Non-negotiable for every role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200400" y="731520"/>
            <a:ext cx="27889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10128" y="86868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10128" y="86868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749040" y="8229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Trades basics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749040" y="1051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Weld, tools, equipment awareness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126480" y="731520"/>
            <a:ext cx="278892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36208" y="86868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36208" y="86868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675120" y="8229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curiosity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675120" y="1051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PLC, measuring, certs that stack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28600" y="155448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0040" y="164592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Must-have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20040" y="190195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Safety mindset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20040" y="23774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hazards early, follow PPE, speak up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011680" y="155448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103120" y="164592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Must-have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2103120" y="190195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up reliable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2103120" y="23774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time, every shift — #1 hire signal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794760" y="155448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886200" y="164592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Must-have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3886200" y="190195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communication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886200" y="23774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handoffs and respect under pressure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577840" y="155448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69280" y="164592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Trades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669280" y="190195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Mechanical curiosity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669280" y="23774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Tools, fasteners, how machines move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7360920" y="155448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52360" y="164592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Trades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7452360" y="190195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Welding &amp; metal fab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452360" y="237744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Basics put you ahead for specials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228600" y="310896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20040" y="3200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Trades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320040" y="345643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Equipment &amp; yard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320040" y="393192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Forklift, rigger awareness, spatial judgment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2011680" y="310896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2103120" y="3200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2103120" y="345643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Controls &amp; PLC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2103120" y="393192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Screens, sensors, drives — modern plants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3794760" y="310896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886200" y="3200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3886200" y="345643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 &amp; Science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3886200" y="393192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Decimals, drafting, materials, QA/QC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5577840" y="310896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669280" y="3200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5669280" y="345643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Certificates that stack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5669280" y="393192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OSHA-10, first aid, forklift, welding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7360920" y="3108960"/>
            <a:ext cx="16916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452360" y="320040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Must-have</a:t>
            </a:r>
            <a:endParaRPr lang="en-US" sz="900" dirty="0"/>
          </a:p>
        </p:txBody>
      </p:sp>
      <p:sp>
        <p:nvSpPr>
          <p:cNvPr id="59" name="Text 57"/>
          <p:cNvSpPr/>
          <p:nvPr/>
        </p:nvSpPr>
        <p:spPr>
          <a:xfrm>
            <a:off x="7452360" y="3456432"/>
            <a:ext cx="1508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presence</a:t>
            </a:r>
            <a:endParaRPr lang="en-US" sz="1200" dirty="0"/>
          </a:p>
        </p:txBody>
      </p:sp>
      <p:sp>
        <p:nvSpPr>
          <p:cNvPr id="60" name="Text 58"/>
          <p:cNvSpPr/>
          <p:nvPr/>
        </p:nvSpPr>
        <p:spPr>
          <a:xfrm>
            <a:off x="7452360" y="393192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Resume, interview, drug-free, coachable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F9F8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109728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ACTION PLAN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320040" y="292608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Prepare This Year &amp; Next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51960" cy="384048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960120"/>
            <a:ext cx="1188720" cy="274320"/>
          </a:xfrm>
          <a:prstGeom prst="roundRect">
            <a:avLst>
              <a:gd name="adj" fmla="val 33333"/>
            </a:avLst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96012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YEAR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783080" y="96012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do before graduation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1417320"/>
            <a:ext cx="292608" cy="29260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4173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68680" y="1371600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your counselor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68680" y="160020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industrial production, welding, maintenance, logistics, QA. Ask for CTE and dual-credit.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2011680"/>
            <a:ext cx="292608" cy="29260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20116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68680" y="1965960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the flyer home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68680" y="219456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NMSP handout. Talk with family about timeline and skills.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2606040"/>
            <a:ext cx="292608" cy="29260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60604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68680" y="2560320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classes that count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868680" y="278892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Shop, welding, auto/ag mech, geometry, drafting/CAD, computer systems.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3200400"/>
            <a:ext cx="292608" cy="29260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32004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68680" y="3154680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 one cert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68680" y="338328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OSHA-10, first aid/CPR, forklift when eligible, intro welding ticket.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57200" y="3794760"/>
            <a:ext cx="292608" cy="292608"/>
          </a:xfrm>
          <a:prstGeom prst="ellipse">
            <a:avLst/>
          </a:prstGeom>
          <a:solidFill>
            <a:srgbClr val="0F76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79476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68680" y="3749040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balanced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68680" y="397764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experience, sports, extracurriculars — employers notice well-rounded students.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777240"/>
            <a:ext cx="4114800" cy="3840480"/>
          </a:xfrm>
          <a:prstGeom prst="roundRect">
            <a:avLst>
              <a:gd name="adj" fmla="val 1905"/>
            </a:avLst>
          </a:prstGeom>
          <a:solidFill>
            <a:srgbClr val="FFFFFF"/>
          </a:solidFill>
          <a:ln w="12700">
            <a:solidFill>
              <a:srgbClr val="D5E0DB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892040" y="960120"/>
            <a:ext cx="822960" cy="274320"/>
          </a:xfrm>
          <a:prstGeom prst="roundRect">
            <a:avLst>
              <a:gd name="adj" fmla="val 33333"/>
            </a:avLst>
          </a:prstGeom>
          <a:solidFill>
            <a:srgbClr val="B4530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96012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852160" y="9601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high school · stay in range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4937760" y="137160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training pipeline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4937760" y="1600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ABQ &amp; Edgewood-area trade/tech schools, CNM, universities for the professional ladder.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937760" y="196596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local, stay ready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4937760" y="21945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Communities within ~20 miles of Edgewood — build a reputation before the hire wave.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937760" y="25603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connected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937760" y="27889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Plant tours, info nights, application windows as funding and groundbreaking firm up.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937760" y="315468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your prep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4937760" y="33832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phase = prep window. Ramp = when applications matter most.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937760" y="374904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C19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best paths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4937760" y="3977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 CTE, apprenticeships, dual-credit, trade school, CNM/university routes.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FFFFFF"/>
          </a:solidFill>
          <a:ln w="6350">
            <a:solidFill>
              <a:srgbClr val="D5E0DB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20040" y="491032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NM Pipe, LLC  ·  Edgewood, New Mexico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772400" y="4910328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7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Careers at New Mexico Steel Pipe — Juniors &amp; Seniors</dc:title>
  <dc:subject>Edgewood high school career presentation</dc:subject>
  <dc:creator>NM Pipe, LLC</dc:creator>
  <cp:lastModifiedBy>NM Pipe, LLC</cp:lastModifiedBy>
  <cp:revision>1</cp:revision>
  <dcterms:created xsi:type="dcterms:W3CDTF">2026-08-02T19:50:21Z</dcterms:created>
  <dcterms:modified xsi:type="dcterms:W3CDTF">2026-08-02T19:50:21Z</dcterms:modified>
</cp:coreProperties>
</file>